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46" r:id="rId3"/>
    <p:sldId id="364" r:id="rId4"/>
    <p:sldId id="365" r:id="rId5"/>
    <p:sldId id="366" r:id="rId6"/>
    <p:sldId id="363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29" r:id="rId16"/>
    <p:sldId id="328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6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57" r:id="rId34"/>
    <p:sldId id="358" r:id="rId35"/>
    <p:sldId id="359" r:id="rId36"/>
    <p:sldId id="362" r:id="rId37"/>
    <p:sldId id="367" r:id="rId38"/>
    <p:sldId id="368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Yahoo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5195D"/>
    <a:srgbClr val="471241"/>
    <a:srgbClr val="343422"/>
    <a:srgbClr val="291429"/>
    <a:srgbClr val="383700"/>
    <a:srgbClr val="2B142D"/>
    <a:srgbClr val="2F2F1E"/>
    <a:srgbClr val="3F3F29"/>
    <a:srgbClr val="613401"/>
    <a:srgbClr val="8447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918" autoAdjust="0"/>
    <p:restoredTop sz="97384" autoAdjust="0"/>
  </p:normalViewPr>
  <p:slideViewPr>
    <p:cSldViewPr snapToObjects="1">
      <p:cViewPr varScale="1">
        <p:scale>
          <a:sx n="74" d="100"/>
          <a:sy n="74" d="100"/>
        </p:scale>
        <p:origin x="-104" y="-16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ECA99-85B4-1A4B-9083-246E48372F98}" type="datetimeFigureOut">
              <a:rPr lang="en-US" smtClean="0"/>
              <a:pPr/>
              <a:t>1/22/11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D667-737D-D04D-84A0-74B2EA020B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60708-605D-BC49-ACB6-34A435798F9B}" type="datetimeFigureOut">
              <a:rPr lang="en-US" smtClean="0"/>
              <a:pPr/>
              <a:t>1/22/11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08FE9-65B7-0A4F-8AAA-47063199EE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8FE9-65B7-0A4F-8AAA-47063199EE8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8FE9-65B7-0A4F-8AAA-47063199EE8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8FE9-65B7-0A4F-8AAA-47063199EE88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8FE9-65B7-0A4F-8AAA-47063199EE88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8FE9-65B7-0A4F-8AAA-47063199EE88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705-461C-8A45-BCD2-356B5CCDBE96}" type="datetime2">
              <a:rPr lang="en-US" smtClean="0"/>
              <a:pPr/>
              <a:t>Saturday, January 22,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cricket.yahoo.com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5ACB-FFFF-8942-A739-E2E461C95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69BF-82FA-BD4F-94D7-24663AE276F2}" type="datetime2">
              <a:rPr lang="en-US" smtClean="0"/>
              <a:pPr/>
              <a:t>Saturday, January 22,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cricket.yahoo.com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5ACB-FFFF-8942-A739-E2E461C95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20A2-B900-E44E-9885-02C675341956}" type="datetime2">
              <a:rPr lang="en-US" smtClean="0"/>
              <a:pPr/>
              <a:t>Saturday, January 22,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cricket.yahoo.com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5ACB-FFFF-8942-A739-E2E461C95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57D4-9021-F744-8565-0226F425D4D8}" type="datetime2">
              <a:rPr lang="en-US" smtClean="0"/>
              <a:pPr/>
              <a:t>Saturday, January 22,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cricket.yahoo.com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5ACB-FFFF-8942-A739-E2E461C95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49D3-7B9E-B748-9A2E-585377C70669}" type="datetime2">
              <a:rPr lang="en-US" smtClean="0"/>
              <a:pPr/>
              <a:t>Saturday, January 22,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cricket.yahoo.com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5ACB-FFFF-8942-A739-E2E461C95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8487-7779-9A45-A781-1A2A5295C8BE}" type="datetime2">
              <a:rPr lang="en-US" smtClean="0"/>
              <a:pPr/>
              <a:t>Saturday, January 22, 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cricket.yahoo.com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5ACB-FFFF-8942-A739-E2E461C95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891-DA7F-7D4C-B290-125066FCA5D1}" type="datetime2">
              <a:rPr lang="en-US" smtClean="0"/>
              <a:pPr/>
              <a:t>Saturday, January 22, 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cricket.yahoo.com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5ACB-FFFF-8942-A739-E2E461C95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0D9-D4DD-644E-8508-4724D279DCDB}" type="datetime2">
              <a:rPr lang="en-US" smtClean="0"/>
              <a:pPr/>
              <a:t>Saturday, January 22, 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cricket.yahoo.com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5ACB-FFFF-8942-A739-E2E461C95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7C71-1786-BA4C-87B6-FB2A982F854C}" type="datetime2">
              <a:rPr lang="en-US" smtClean="0"/>
              <a:pPr/>
              <a:t>Saturday, January 22, 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cricket.yahoo.com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5ACB-FFFF-8942-A739-E2E461C95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A82-8609-9B49-853E-93A01D31834F}" type="datetime2">
              <a:rPr lang="en-US" smtClean="0"/>
              <a:pPr/>
              <a:t>Saturday, January 22, 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cricket.yahoo.com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5ACB-FFFF-8942-A739-E2E461C95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F9A-735D-3E43-A0C9-FC258B72012D}" type="datetime2">
              <a:rPr lang="en-US" smtClean="0"/>
              <a:pPr/>
              <a:t>Saturday, January 22, 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cricket.yahoo.com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5ACB-FFFF-8942-A739-E2E461C95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00000">
              <a:schemeClr val="bg1">
                <a:lumMod val="85000"/>
                <a:lumOff val="15000"/>
              </a:schemeClr>
            </a:gs>
            <a:gs pos="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Gotham-Book"/>
                <a:cs typeface="Gotham-Book"/>
              </a:defRPr>
            </a:lvl1pPr>
          </a:lstStyle>
          <a:p>
            <a:fld id="{79B59461-442A-F445-B1CC-979D203E7AE9}" type="datetime2">
              <a:rPr lang="en-US" smtClean="0"/>
              <a:pPr/>
              <a:t>Saturday, January 22,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Gotham-Book"/>
                <a:cs typeface="Gotham-Book"/>
              </a:defRPr>
            </a:lvl1pPr>
          </a:lstStyle>
          <a:p>
            <a:r>
              <a:rPr lang="en-US" dirty="0" smtClean="0"/>
              <a:t>cricket.yahoo.com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Gotham-Book"/>
                <a:cs typeface="Gotham-Book"/>
              </a:defRPr>
            </a:lvl1pPr>
          </a:lstStyle>
          <a:p>
            <a:fld id="{89CB5ACB-FFFF-8942-A739-E2E461C95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harshadk/Desktop/iBooks%20on%20iPhone%204%20%5Bwww.keepvid.com%5D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harshadk/Desktop/VID%2000001-20110120-1430.3GP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/>
        </p:nvSpPr>
        <p:spPr>
          <a:xfrm>
            <a:off x="2971800" y="320317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71800" y="2876550"/>
            <a:ext cx="4648200" cy="326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081" dirty="0" smtClean="0">
                <a:solidFill>
                  <a:srgbClr val="65195D"/>
                </a:solidFill>
                <a:latin typeface="Gotham-Book"/>
                <a:cs typeface="Gotham-Book"/>
              </a:rPr>
              <a:t>MOBILE DEVELOPER CONFERENCE, 2011, BANGALORE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1800" y="2114550"/>
            <a:ext cx="462915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  <a:latin typeface="Gotham-Book"/>
                <a:ea typeface="+mj-ea"/>
                <a:cs typeface="Gotham-Book"/>
              </a:rPr>
              <a:t>iPhone</a:t>
            </a:r>
            <a:r>
              <a:rPr lang="en-US" sz="2200" b="1" dirty="0" smtClean="0">
                <a:latin typeface="Gotham-Book"/>
                <a:cs typeface="Gotham-Book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  <a:latin typeface="Gotham-Book"/>
                <a:ea typeface="+mj-ea"/>
                <a:cs typeface="Gotham-Book"/>
              </a:rPr>
              <a:t>User</a:t>
            </a:r>
            <a:r>
              <a:rPr lang="en-US" sz="2200" b="1" dirty="0" smtClean="0">
                <a:latin typeface="Gotham-Book"/>
                <a:cs typeface="Gotham-Book"/>
              </a:rPr>
              <a:t> 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  <a:latin typeface="Gotham-Book"/>
                <a:ea typeface="+mj-ea"/>
                <a:cs typeface="Gotham-Book"/>
              </a:rPr>
              <a:t>Interface</a:t>
            </a:r>
            <a:r>
              <a:rPr lang="en-US" sz="2200" b="1" dirty="0" smtClean="0">
                <a:latin typeface="Gotham-Book"/>
                <a:cs typeface="Gotham-Book"/>
              </a:rPr>
              <a:t> 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  <a:latin typeface="Gotham-Book"/>
                <a:ea typeface="+mj-ea"/>
                <a:cs typeface="Gotham-Book"/>
              </a:rPr>
              <a:t>Design</a:t>
            </a:r>
            <a:r>
              <a:rPr lang="en-US" sz="2200" b="1" dirty="0" smtClean="0">
                <a:latin typeface="Gotham-Book"/>
                <a:cs typeface="Gotham-Book"/>
              </a:rPr>
              <a:t> 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  <a:latin typeface="Gotham-Book"/>
                <a:ea typeface="+mj-ea"/>
                <a:cs typeface="Gotham-Book"/>
              </a:rPr>
              <a:t>Essentials</a:t>
            </a:r>
            <a:r>
              <a:rPr lang="en-US" sz="2200" dirty="0" smtClean="0">
                <a:latin typeface="Gotham-Book"/>
                <a:cs typeface="Gotham-Book"/>
              </a:rPr>
              <a:t> </a:t>
            </a:r>
            <a:endParaRPr lang="en-US" sz="2200" dirty="0" smtClean="0">
              <a:latin typeface="Gotham-Book"/>
              <a:ea typeface="+mj-ea"/>
              <a:cs typeface="Gotham-Book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75" y="468913"/>
            <a:ext cx="2282425" cy="48460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100000">
              <a:srgbClr val="2F2F1E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Immersive Application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135255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Fun</a:t>
            </a:r>
            <a:r>
              <a:rPr lang="en-US" dirty="0" smtClean="0">
                <a:latin typeface="Gotham-Book"/>
                <a:cs typeface="Gotham-Book"/>
              </a:rPr>
              <a:t> application</a:t>
            </a:r>
            <a:endParaRPr lang="en-US" dirty="0" smtClean="0">
              <a:latin typeface="Gotham-Book"/>
              <a:cs typeface="Gotham-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961626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Full screen visual rich environment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257070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Simple Tasks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317977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Hides device UI and has</a:t>
            </a:r>
            <a:r>
              <a:rPr lang="en-US" dirty="0" smtClean="0">
                <a:latin typeface="Gotham-Book"/>
                <a:cs typeface="Gotham-Book"/>
              </a:rPr>
              <a:t> custom </a:t>
            </a:r>
            <a:r>
              <a:rPr lang="en-US" dirty="0" smtClean="0">
                <a:latin typeface="Gotham-Book"/>
                <a:cs typeface="Gotham-Book"/>
              </a:rPr>
              <a:t>UI</a:t>
            </a:r>
            <a:endParaRPr lang="en-US" b="1" dirty="0" smtClean="0">
              <a:latin typeface="Gotham-Book"/>
              <a:cs typeface="Gotham-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3788854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Quick summary of information</a:t>
            </a:r>
            <a:endParaRPr lang="en-US" b="1" dirty="0" smtClean="0">
              <a:latin typeface="Gotham-Book"/>
              <a:cs typeface="Gotham-Book"/>
            </a:endParaRPr>
          </a:p>
        </p:txBody>
      </p:sp>
      <p:pic>
        <p:nvPicPr>
          <p:cNvPr id="16" name="Picture 15" descr="IMG_00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73759" y="844550"/>
            <a:ext cx="2032000" cy="3048000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83700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83700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100000">
              <a:srgbClr val="2F2F1E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Choosing The 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352550"/>
            <a:ext cx="809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Based on type </a:t>
            </a:r>
            <a:r>
              <a:rPr lang="en-US" dirty="0" smtClean="0">
                <a:latin typeface="Gotham-Book"/>
                <a:cs typeface="Gotham-Book"/>
              </a:rPr>
              <a:t>of </a:t>
            </a:r>
            <a:r>
              <a:rPr lang="en-US" dirty="0" smtClean="0">
                <a:latin typeface="Gotham-Book"/>
                <a:cs typeface="Gotham-Book"/>
              </a:rPr>
              <a:t>information and tasks it </a:t>
            </a:r>
            <a:r>
              <a:rPr lang="en-US" dirty="0" smtClean="0">
                <a:latin typeface="Gotham-Book"/>
                <a:cs typeface="Gotham-Book"/>
              </a:rPr>
              <a:t>enables,</a:t>
            </a:r>
          </a:p>
          <a:p>
            <a:r>
              <a:rPr lang="en-US" dirty="0" smtClean="0">
                <a:latin typeface="Gotham-Book"/>
                <a:cs typeface="Gotham-Book"/>
              </a:rPr>
              <a:t>choose </a:t>
            </a:r>
            <a:r>
              <a:rPr lang="en-US" dirty="0" smtClean="0">
                <a:latin typeface="Gotham-Book"/>
                <a:cs typeface="Gotham-Book"/>
              </a:rPr>
              <a:t>appropriate style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83700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83700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chemeClr val="accent5">
                <a:lumMod val="50000"/>
              </a:schemeClr>
            </a:gs>
            <a:gs pos="100000">
              <a:srgbClr val="613401"/>
            </a:gs>
          </a:gsLst>
          <a:lin ang="141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Product Definition Statement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352550"/>
            <a:ext cx="809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Helps to turn list of features </a:t>
            </a:r>
            <a:r>
              <a:rPr lang="en-US" dirty="0" smtClean="0">
                <a:latin typeface="Gotham-Book"/>
                <a:cs typeface="Gotham-Book"/>
              </a:rPr>
              <a:t>into a coherent </a:t>
            </a:r>
            <a:r>
              <a:rPr lang="en-US" dirty="0" smtClean="0">
                <a:latin typeface="Gotham-Book"/>
                <a:cs typeface="Gotham-Book"/>
              </a:rPr>
              <a:t>product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" y="1885950"/>
            <a:ext cx="854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It is a tool used to determine suitability of features and terminology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13401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13401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chemeClr val="accent5">
                <a:lumMod val="50000"/>
              </a:schemeClr>
            </a:gs>
            <a:gs pos="100000">
              <a:srgbClr val="613401"/>
            </a:gs>
          </a:gsLst>
          <a:lin ang="141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95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Know Your Audience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352550"/>
            <a:ext cx="809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otham-Book"/>
                <a:cs typeface="Gotham-Book"/>
              </a:rPr>
              <a:t>Experience</a:t>
            </a:r>
            <a:r>
              <a:rPr lang="en-US" b="1" dirty="0" smtClean="0">
                <a:latin typeface="Gotham-Book"/>
                <a:cs typeface="Gotham-Book"/>
              </a:rPr>
              <a:t>/Novice</a:t>
            </a:r>
            <a:r>
              <a:rPr lang="en-US" b="1" dirty="0" smtClean="0">
                <a:latin typeface="Gotham-Book"/>
                <a:cs typeface="Gotham-Book"/>
              </a:rPr>
              <a:t>, Specific Task/Entertainment, Serious or Casual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" y="19113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Users are mobile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" y="2470150"/>
            <a:ext cx="839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otham-Book"/>
                <a:cs typeface="Gotham-Book"/>
              </a:rPr>
              <a:t>Quickly open the application and see useful content immediately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" y="3028950"/>
            <a:ext cx="839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otham-Book"/>
                <a:cs typeface="Gotham-Book"/>
              </a:rPr>
              <a:t>Perform tasks in just few taps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13401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13401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100000">
              <a:srgbClr val="613401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59180" y="2248585"/>
            <a:ext cx="702564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Lets Create PDS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13401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13401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" y="1328286"/>
            <a:ext cx="588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It is a small 320x480 pixel screen (163ppi)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" y="236397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Mind your gestures and animation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1846129"/>
            <a:ext cx="763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The size of a fingertip is 44x44 pixels 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" y="2881815"/>
            <a:ext cx="618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Delight with stunning graphics, add realism</a:t>
            </a:r>
            <a:endParaRPr lang="en-US" dirty="0">
              <a:latin typeface="Gotham-Book"/>
              <a:cs typeface="Gotham-Book"/>
            </a:endParaRPr>
          </a:p>
        </p:txBody>
      </p:sp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047750"/>
            <a:ext cx="1438594" cy="305441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Design for iPhone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" y="3399658"/>
            <a:ext cx="618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Minimum required </a:t>
            </a:r>
            <a:r>
              <a:rPr lang="en-US" dirty="0" smtClean="0">
                <a:latin typeface="Gotham-Book"/>
                <a:cs typeface="Gotham-Book"/>
              </a:rPr>
              <a:t>i</a:t>
            </a:r>
            <a:r>
              <a:rPr lang="en-US" dirty="0" smtClean="0">
                <a:latin typeface="Gotham-Book"/>
                <a:cs typeface="Gotham-Book"/>
              </a:rPr>
              <a:t>nput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" y="3917502"/>
            <a:ext cx="618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Express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ok"/>
                <a:cs typeface="Gotham-Book"/>
              </a:rPr>
              <a:t> i</a:t>
            </a:r>
            <a:r>
              <a:rPr lang="en-US" dirty="0" smtClean="0">
                <a:latin typeface="Gotham-Book"/>
                <a:cs typeface="Gotham-Book"/>
              </a:rPr>
              <a:t>nformation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ok"/>
                <a:cs typeface="Gotham-Book"/>
              </a:rPr>
              <a:t> b</a:t>
            </a:r>
            <a:r>
              <a:rPr lang="en-US" dirty="0" smtClean="0">
                <a:latin typeface="Gotham-Book"/>
                <a:cs typeface="Gotham-Book"/>
              </a:rPr>
              <a:t>riefly</a:t>
            </a:r>
            <a:endParaRPr lang="en-US" dirty="0">
              <a:latin typeface="Gotham-Book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35632"/>
          <a:stretch>
            <a:fillRect/>
          </a:stretch>
        </p:blipFill>
        <p:spPr>
          <a:xfrm>
            <a:off x="457200" y="1191684"/>
            <a:ext cx="4343400" cy="30910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600" y="1191684"/>
            <a:ext cx="3444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One of the longest standing issues in Web design has been the "everything including the kitchen sink problem”</a:t>
            </a:r>
          </a:p>
          <a:p>
            <a:endParaRPr lang="en-US" dirty="0" smtClean="0">
              <a:latin typeface="Gotham-Book"/>
              <a:cs typeface="Gotham-Book"/>
            </a:endParaRPr>
          </a:p>
          <a:p>
            <a:r>
              <a:rPr lang="en-US" dirty="0" smtClean="0">
                <a:latin typeface="Gotham-Book"/>
                <a:cs typeface="Gotham-Book"/>
              </a:rPr>
              <a:t>On a 1024x768 screen there's lots of pixels to fill!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1.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Small Screen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9622"/>
            <a:ext cx="2148665" cy="30878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1191684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With 80% less screen space, you should know </a:t>
            </a:r>
            <a:br>
              <a:rPr lang="en-US" dirty="0" smtClean="0">
                <a:latin typeface="Gotham-Book"/>
                <a:cs typeface="Gotham-Book"/>
              </a:rPr>
            </a:br>
            <a:r>
              <a:rPr lang="en-US" b="1" dirty="0" smtClean="0">
                <a:latin typeface="Gotham-Book"/>
                <a:cs typeface="Gotham-Book"/>
              </a:rPr>
              <a:t>what matters most</a:t>
            </a:r>
          </a:p>
          <a:p>
            <a:endParaRPr lang="en-US" b="1" dirty="0" smtClean="0">
              <a:latin typeface="Gotham-Book"/>
              <a:cs typeface="Gotham-Book"/>
            </a:endParaRPr>
          </a:p>
          <a:p>
            <a:r>
              <a:rPr lang="en-US" dirty="0" smtClean="0">
                <a:latin typeface="Gotham-Book"/>
                <a:cs typeface="Gotham-Book"/>
              </a:rPr>
              <a:t>The app should have a </a:t>
            </a:r>
            <a:br>
              <a:rPr lang="en-US" dirty="0" smtClean="0">
                <a:latin typeface="Gotham-Book"/>
                <a:cs typeface="Gotham-Book"/>
              </a:rPr>
            </a:br>
            <a:r>
              <a:rPr lang="en-US" dirty="0" smtClean="0">
                <a:latin typeface="Gotham-Book"/>
                <a:cs typeface="Gotham-Book"/>
              </a:rPr>
              <a:t>laser-like focus on what customers need and </a:t>
            </a:r>
            <a:br>
              <a:rPr lang="en-US" dirty="0" smtClean="0">
                <a:latin typeface="Gotham-Book"/>
                <a:cs typeface="Gotham-Book"/>
              </a:rPr>
            </a:br>
            <a:r>
              <a:rPr lang="en-US" b="1" dirty="0" smtClean="0">
                <a:latin typeface="Gotham-Book"/>
                <a:cs typeface="Gotham-Book"/>
              </a:rPr>
              <a:t>no room for anything else</a:t>
            </a:r>
            <a:endParaRPr lang="en-US" b="1" dirty="0">
              <a:latin typeface="Gotham-Book"/>
              <a:cs typeface="Gotham-Boo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09622"/>
            <a:ext cx="2151736" cy="30893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1.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Small Screen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25854"/>
          <a:stretch>
            <a:fillRect/>
          </a:stretch>
        </p:blipFill>
        <p:spPr>
          <a:xfrm>
            <a:off x="457200" y="1200150"/>
            <a:ext cx="4157343" cy="3090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4529"/>
          <a:stretch>
            <a:fillRect/>
          </a:stretch>
        </p:blipFill>
        <p:spPr>
          <a:xfrm>
            <a:off x="4949951" y="1200150"/>
            <a:ext cx="2158192" cy="309067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1.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Small Screen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778" y="1209150"/>
            <a:ext cx="2159422" cy="3090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24143"/>
          <a:stretch>
            <a:fillRect/>
          </a:stretch>
        </p:blipFill>
        <p:spPr>
          <a:xfrm>
            <a:off x="457198" y="1200146"/>
            <a:ext cx="4020891" cy="309067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1.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Small Screen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971550"/>
            <a:ext cx="4572000" cy="25717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l="33377" t="9536" r="33377" b="46093"/>
          <a:stretch>
            <a:fillRect/>
          </a:stretch>
        </p:blipFill>
        <p:spPr>
          <a:xfrm>
            <a:off x="5333101" y="971550"/>
            <a:ext cx="1525799" cy="1527048"/>
          </a:xfrm>
          <a:prstGeom prst="rect">
            <a:avLst/>
          </a:prstGeom>
        </p:spPr>
      </p:pic>
      <p:pic>
        <p:nvPicPr>
          <p:cNvPr id="11" name="Picture 10" descr="harshad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971550"/>
            <a:ext cx="1524000" cy="152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500" y="3629025"/>
            <a:ext cx="7162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65195D"/>
                </a:solidFill>
                <a:latin typeface="Gotham-Book"/>
                <a:cs typeface="Gotham-Book"/>
              </a:rPr>
              <a:t>Yahoo</a:t>
            </a:r>
            <a:r>
              <a:rPr lang="en-US" sz="2300" dirty="0" smtClean="0">
                <a:solidFill>
                  <a:srgbClr val="65195D"/>
                </a:solidFill>
                <a:latin typeface="Gotham-Book"/>
                <a:cs typeface="Gotham-Book"/>
              </a:rPr>
              <a:t>! India UED</a:t>
            </a:r>
          </a:p>
          <a:p>
            <a:r>
              <a:rPr lang="en-US" sz="1200" dirty="0" smtClean="0">
                <a:latin typeface="Gotham-Book"/>
                <a:cs typeface="Gotham-Book"/>
              </a:rPr>
              <a:t>D</a:t>
            </a:r>
            <a:r>
              <a:rPr lang="en-US" sz="1200" dirty="0" smtClean="0">
                <a:latin typeface="Gotham-Book"/>
                <a:cs typeface="Gotham-Book"/>
              </a:rPr>
              <a:t>esigns </a:t>
            </a:r>
            <a:r>
              <a:rPr lang="en-US" sz="1200" dirty="0" smtClean="0">
                <a:latin typeface="Gotham-Book"/>
                <a:cs typeface="Gotham-Book"/>
              </a:rPr>
              <a:t>products for</a:t>
            </a:r>
            <a:r>
              <a:rPr lang="en-US" sz="1200" dirty="0" smtClean="0">
                <a:latin typeface="Gotham-Book"/>
                <a:cs typeface="Gotham-Book"/>
              </a:rPr>
              <a:t> global </a:t>
            </a:r>
            <a:r>
              <a:rPr lang="en-US" sz="1200" dirty="0" smtClean="0">
                <a:latin typeface="Gotham-Book"/>
                <a:cs typeface="Gotham-Book"/>
              </a:rPr>
              <a:t>and</a:t>
            </a:r>
            <a:r>
              <a:rPr lang="en-US" sz="1200" dirty="0" smtClean="0">
                <a:latin typeface="Gotham-Book"/>
                <a:cs typeface="Gotham-Book"/>
              </a:rPr>
              <a:t> regional </a:t>
            </a:r>
            <a:r>
              <a:rPr lang="en-US" sz="1200" dirty="0" smtClean="0">
                <a:latin typeface="Gotham-Book"/>
                <a:cs typeface="Gotham-Book"/>
              </a:rPr>
              <a:t>audience which are used across devices  </a:t>
            </a:r>
            <a:endParaRPr lang="en-US" sz="1200" dirty="0">
              <a:latin typeface="Gotham-Book"/>
              <a:cs typeface="Gotham-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3101" y="2525494"/>
            <a:ext cx="1600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Gotham-Book"/>
                <a:cs typeface="Gotham-Book"/>
              </a:rPr>
              <a:t>Biju</a:t>
            </a:r>
            <a:r>
              <a:rPr lang="en-US" sz="2300" dirty="0" smtClean="0">
                <a:latin typeface="Gotham-Book"/>
                <a:cs typeface="Gotham-Book"/>
              </a:rPr>
              <a:t> </a:t>
            </a:r>
          </a:p>
          <a:p>
            <a:r>
              <a:rPr lang="en-US" sz="1200" dirty="0" smtClean="0">
                <a:latin typeface="Gotham-Book"/>
                <a:cs typeface="Gotham-Book"/>
              </a:rPr>
              <a:t>Damodharan</a:t>
            </a:r>
            <a:endParaRPr lang="en-US" sz="1200" dirty="0" smtClean="0">
              <a:latin typeface="Gotham-Book"/>
              <a:cs typeface="Gotham-Book"/>
            </a:endParaRPr>
          </a:p>
          <a:p>
            <a:endParaRPr lang="en-US" sz="1200" dirty="0">
              <a:latin typeface="Gotham-Book"/>
              <a:cs typeface="Gotham-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8500" y="2525494"/>
            <a:ext cx="167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Gotham-Book"/>
                <a:cs typeface="Gotham-Book"/>
              </a:rPr>
              <a:t>Harshad</a:t>
            </a:r>
            <a:r>
              <a:rPr lang="en-US" sz="1200" dirty="0" smtClean="0">
                <a:latin typeface="Gotham-Book"/>
                <a:cs typeface="Gotham-Book"/>
              </a:rPr>
              <a:t> </a:t>
            </a:r>
          </a:p>
          <a:p>
            <a:r>
              <a:rPr lang="en-US" sz="1200" dirty="0" smtClean="0">
                <a:latin typeface="Gotham-Book"/>
                <a:cs typeface="Gotham-Book"/>
              </a:rPr>
              <a:t>Kulkarni</a:t>
            </a:r>
            <a:endParaRPr lang="en-US" sz="1200" dirty="0" smtClean="0">
              <a:latin typeface="Gotham-Book"/>
              <a:cs typeface="Gotham-Book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40" y="1200151"/>
            <a:ext cx="2362160" cy="3090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99261"/>
            <a:ext cx="4702222" cy="30488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1.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Small Screen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" y="1328286"/>
            <a:ext cx="84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App should be</a:t>
            </a:r>
            <a:r>
              <a:rPr lang="en-US" dirty="0" smtClean="0">
                <a:latin typeface="Gotham-Book"/>
                <a:cs typeface="Gotham-Book"/>
              </a:rPr>
              <a:t> instantly </a:t>
            </a:r>
            <a:r>
              <a:rPr lang="en-US" dirty="0" smtClean="0">
                <a:latin typeface="Gotham-Book"/>
                <a:cs typeface="Gotham-Book"/>
              </a:rPr>
              <a:t>understandable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" y="2114550"/>
            <a:ext cx="664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Main function should be immediately apparent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2876550"/>
            <a:ext cx="83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Minimize the number of controls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1.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Small Screen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4500"/>
          <a:stretch>
            <a:fillRect/>
          </a:stretch>
        </p:blipFill>
        <p:spPr>
          <a:xfrm>
            <a:off x="457200" y="1200150"/>
            <a:ext cx="2157537" cy="3090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1191684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The average cursor size is 16x16 pixels, but the average size of your fingertip is  44x44 pixels</a:t>
            </a:r>
          </a:p>
          <a:p>
            <a:endParaRPr lang="en-US" b="1" dirty="0" smtClean="0">
              <a:latin typeface="Gotham-Book"/>
              <a:cs typeface="Gotham-Book"/>
            </a:endParaRPr>
          </a:p>
          <a:p>
            <a:r>
              <a:rPr lang="en-US" dirty="0" smtClean="0">
                <a:latin typeface="Gotham-Book"/>
                <a:cs typeface="Gotham-Book"/>
              </a:rPr>
              <a:t>Give tappable elements in your application a target area of about 44x44 pixels</a:t>
            </a:r>
            <a:endParaRPr lang="en-US" dirty="0">
              <a:latin typeface="Gotham-Book"/>
              <a:cs typeface="Gotham-Boo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4320"/>
          <a:stretch>
            <a:fillRect/>
          </a:stretch>
        </p:blipFill>
        <p:spPr>
          <a:xfrm>
            <a:off x="2819400" y="1191684"/>
            <a:ext cx="2163318" cy="309859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Fingertip Targets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4500"/>
          <a:stretch>
            <a:fillRect/>
          </a:stretch>
        </p:blipFill>
        <p:spPr>
          <a:xfrm>
            <a:off x="457200" y="1200151"/>
            <a:ext cx="2153920" cy="3085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4500"/>
          <a:stretch>
            <a:fillRect/>
          </a:stretch>
        </p:blipFill>
        <p:spPr>
          <a:xfrm>
            <a:off x="2951480" y="1200151"/>
            <a:ext cx="2153920" cy="308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4500"/>
          <a:stretch>
            <a:fillRect/>
          </a:stretch>
        </p:blipFill>
        <p:spPr>
          <a:xfrm>
            <a:off x="5466080" y="1200151"/>
            <a:ext cx="2153920" cy="30854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Fingertip Targets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" y="1328286"/>
            <a:ext cx="84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Do not create targets lesser than 44x44 pixels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" y="2114550"/>
            <a:ext cx="755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Do not place them too close together 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2876550"/>
            <a:ext cx="83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If the UI is frequently touched  then larger the better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Fingertip Targets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191684"/>
            <a:ext cx="3810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Animation is a great way to communicate effectively, as long as it doesn’t get in the way of users</a:t>
            </a:r>
          </a:p>
          <a:p>
            <a:endParaRPr lang="en-US" dirty="0" smtClean="0">
              <a:latin typeface="Gotham-Book"/>
              <a:cs typeface="Gotham-Book"/>
            </a:endParaRPr>
          </a:p>
          <a:p>
            <a:r>
              <a:rPr lang="en-US" dirty="0" smtClean="0">
                <a:latin typeface="Gotham-Book"/>
                <a:cs typeface="Gotham-Book"/>
              </a:rPr>
              <a:t>Animation can communicate status, provide useful feedback, and help people visualize the results of their actions</a:t>
            </a:r>
          </a:p>
          <a:p>
            <a:endParaRPr lang="en-US" dirty="0">
              <a:latin typeface="Gotham-Book"/>
              <a:cs typeface="Gotham-Boo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1684"/>
            <a:ext cx="2065904" cy="3095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4320"/>
          <a:stretch>
            <a:fillRect/>
          </a:stretch>
        </p:blipFill>
        <p:spPr>
          <a:xfrm>
            <a:off x="2713482" y="1225753"/>
            <a:ext cx="2163318" cy="309859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Animation &amp; Gestures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Books on iPhone 4 [www.keepvid.com]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1" y="1166813"/>
            <a:ext cx="6019799" cy="338613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Animation &amp; Gestures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 00001-20110120-1430.3GP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373187"/>
            <a:ext cx="4064000" cy="304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Animation &amp; Gestures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" y="1328286"/>
            <a:ext cx="847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Add animation cautiously, especially in applications that do not provide an immersive experience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" y="2414885"/>
            <a:ext cx="755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Use subtle animation used in the built-in iOS applications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3176885"/>
            <a:ext cx="83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Use animation consistently throughout your app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Animation &amp; Gestures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08422"/>
            <a:ext cx="5638800" cy="342072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Animation &amp; Gestures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4500"/>
          <a:stretch>
            <a:fillRect/>
          </a:stretch>
        </p:blipFill>
        <p:spPr>
          <a:xfrm>
            <a:off x="609600" y="1116330"/>
            <a:ext cx="2032000" cy="2910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t="4500"/>
          <a:stretch>
            <a:fillRect/>
          </a:stretch>
        </p:blipFill>
        <p:spPr>
          <a:xfrm>
            <a:off x="6477000" y="1116329"/>
            <a:ext cx="2032000" cy="2910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t="4500"/>
          <a:stretch>
            <a:fillRect/>
          </a:stretch>
        </p:blipFill>
        <p:spPr>
          <a:xfrm>
            <a:off x="3543300" y="1116330"/>
            <a:ext cx="2032000" cy="29108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7900" y="4171950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Gotham-Bold"/>
                <a:cs typeface="Gotham-Bold"/>
              </a:rPr>
              <a:t>Tapparatus</a:t>
            </a:r>
            <a:endParaRPr lang="en-US" sz="1500" dirty="0">
              <a:latin typeface="Gotham-Bold"/>
              <a:cs typeface="Gotham-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1580" y="4171950"/>
            <a:ext cx="1615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Gotham-Bold"/>
                <a:cs typeface="Gotham-Bold"/>
              </a:rPr>
              <a:t>Bestexit</a:t>
            </a:r>
            <a:endParaRPr lang="en-US" sz="1500" dirty="0">
              <a:latin typeface="Gotham-Bold"/>
              <a:cs typeface="Gotham-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7200" y="4171950"/>
            <a:ext cx="1371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Gotham-Bold"/>
                <a:cs typeface="Gotham-Bold"/>
              </a:rPr>
              <a:t>Epicurious</a:t>
            </a:r>
            <a:endParaRPr lang="en-US" sz="1500" dirty="0">
              <a:latin typeface="Gotham-Bold"/>
              <a:cs typeface="Gotham-Bold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" y="1328286"/>
            <a:ext cx="84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otham-Book"/>
                <a:cs typeface="Gotham-Book"/>
              </a:rPr>
              <a:t>Use complex gestures as shortcuts to expedite a task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" y="2037886"/>
            <a:ext cx="755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A</a:t>
            </a:r>
            <a:r>
              <a:rPr lang="en-US" b="1" dirty="0" smtClean="0">
                <a:latin typeface="Gotham-Book"/>
                <a:cs typeface="Gotham-Book"/>
              </a:rPr>
              <a:t>void associating different actions with the standard gestures users know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" y="3024485"/>
            <a:ext cx="83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otham-Book"/>
                <a:cs typeface="Gotham-Book"/>
              </a:rPr>
              <a:t>In general, avoid defining new gestures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Animation &amp; Gestures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0151"/>
            <a:ext cx="2126914" cy="3090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918" y="1200151"/>
            <a:ext cx="2155082" cy="3090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4501"/>
          <a:stretch>
            <a:fillRect/>
          </a:stretch>
        </p:blipFill>
        <p:spPr>
          <a:xfrm>
            <a:off x="5181600" y="1200151"/>
            <a:ext cx="2164303" cy="309067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4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Graphics &amp; Realism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4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Graphics &amp; Realism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" y="1328286"/>
            <a:ext cx="8473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Gotham-Book"/>
                <a:cs typeface="Gotham-Book"/>
              </a:rPr>
              <a:t>When appropriate, add a realistic, physical dimension to your application. </a:t>
            </a:r>
          </a:p>
          <a:p>
            <a:pPr>
              <a:buNone/>
            </a:pPr>
            <a:endParaRPr lang="en-US" dirty="0" smtClean="0">
              <a:latin typeface="Gotham-Book"/>
              <a:cs typeface="Gotham-Book"/>
            </a:endParaRPr>
          </a:p>
          <a:p>
            <a:pPr>
              <a:buNone/>
            </a:pPr>
            <a:r>
              <a:rPr lang="en-US" dirty="0" smtClean="0">
                <a:latin typeface="Gotham-Book"/>
                <a:cs typeface="Gotham-Book"/>
              </a:rPr>
              <a:t>The more true to life your application looks and behaves, the easier it is for people to understand how it works and the more they enjoy using it.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5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Minimum Required Input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328286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Gotham-Book"/>
                <a:cs typeface="Gotham-Book"/>
              </a:rPr>
              <a:t>Small screen requires lot of attention to input 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2114550"/>
            <a:ext cx="755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Gotham-Book"/>
                <a:cs typeface="Gotham-Book"/>
              </a:rPr>
              <a:t>Text field</a:t>
            </a:r>
            <a:r>
              <a:rPr lang="en-US" dirty="0" smtClean="0">
                <a:latin typeface="Gotham-Book"/>
                <a:cs typeface="Gotham-Book"/>
              </a:rPr>
              <a:t> vs. </a:t>
            </a:r>
            <a:r>
              <a:rPr lang="en-US" dirty="0" smtClean="0">
                <a:latin typeface="Gotham-Book"/>
                <a:cs typeface="Gotham-Book"/>
              </a:rPr>
              <a:t>pickers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4500"/>
          <a:stretch>
            <a:fillRect/>
          </a:stretch>
        </p:blipFill>
        <p:spPr>
          <a:xfrm>
            <a:off x="365760" y="1353312"/>
            <a:ext cx="2032000" cy="291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2">
                <a:lumMod val="90000"/>
                <a:lumOff val="10000"/>
              </a:schemeClr>
            </a:gs>
            <a:gs pos="100000">
              <a:srgbClr val="2B142D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6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.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Express Information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 Briefly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752" y="1328286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Gotham-Book"/>
                <a:cs typeface="Gotham-Book"/>
              </a:rPr>
              <a:t>Short and Direct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7752" y="1929884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Gotham-Book"/>
                <a:cs typeface="Gotham-Book"/>
              </a:rPr>
              <a:t>Real life/world metaphors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91429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91429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  <p:pic>
        <p:nvPicPr>
          <p:cNvPr id="9" name="Picture 8" descr="IMG_00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352550"/>
            <a:ext cx="203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100000">
              <a:srgbClr val="383700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Dev Environment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1328286"/>
            <a:ext cx="8473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Gotham-Book"/>
                <a:cs typeface="Gotham-Book"/>
              </a:rPr>
              <a:t>Naming </a:t>
            </a:r>
            <a:r>
              <a:rPr lang="en-US" dirty="0" smtClean="0">
                <a:latin typeface="Gotham-Book"/>
                <a:cs typeface="Gotham-Book"/>
              </a:rPr>
              <a:t>Conventions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Regular: &lt;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ImageName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&gt;&lt;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device_modifier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&gt;.&lt;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filename_extension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High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resolution: &lt;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ImageName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&gt;@2x&lt;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device_modifier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&gt;.&lt;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filename_extension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&gt;</a:t>
            </a:r>
            <a:endParaRPr lang="en-US" dirty="0" smtClean="0">
              <a:solidFill>
                <a:schemeClr val="tx1">
                  <a:lumMod val="85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" y="2425815"/>
            <a:ext cx="755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Gotham-Book"/>
                <a:cs typeface="Gotham-Book"/>
              </a:rPr>
              <a:t>Image </a:t>
            </a:r>
            <a:r>
              <a:rPr lang="en-US" dirty="0" smtClean="0">
                <a:latin typeface="Gotham-Book"/>
                <a:cs typeface="Gotham-Book"/>
              </a:rPr>
              <a:t>format</a:t>
            </a:r>
          </a:p>
          <a:p>
            <a:pPr>
              <a:buNone/>
            </a:pPr>
            <a:r>
              <a:rPr lang="en-US" dirty="0" smtClean="0">
                <a:latin typeface="Gotham-Book"/>
                <a:cs typeface="Gotham-Book"/>
              </a:rPr>
              <a:t>32 bit </a:t>
            </a:r>
            <a:r>
              <a:rPr lang="en-US" dirty="0" err="1" smtClean="0">
                <a:latin typeface="Gotham-Book"/>
                <a:cs typeface="Gotham-Book"/>
              </a:rPr>
              <a:t>png</a:t>
            </a:r>
            <a:r>
              <a:rPr lang="en-US" dirty="0" smtClean="0">
                <a:latin typeface="Gotham-Book"/>
                <a:cs typeface="Gotham-Book"/>
              </a:rPr>
              <a:t> and 24 bit </a:t>
            </a:r>
            <a:r>
              <a:rPr lang="en-US" dirty="0" err="1" smtClean="0">
                <a:latin typeface="Gotham-Book"/>
                <a:cs typeface="Gotham-Book"/>
              </a:rPr>
              <a:t>png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" y="3421618"/>
            <a:ext cx="755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Gotham-Book"/>
                <a:cs typeface="Gotham-Book"/>
              </a:rPr>
              <a:t>Interface Builder</a:t>
            </a:r>
            <a:endParaRPr lang="en-US" dirty="0">
              <a:latin typeface="Gotham-Book"/>
              <a:cs typeface="Gotham-Book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43422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43422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100000">
              <a:srgbClr val="383700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0-11-29 at 11.16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43" y="166687"/>
            <a:ext cx="5105400" cy="3174951"/>
          </a:xfrm>
          <a:prstGeom prst="rect">
            <a:avLst/>
          </a:prstGeom>
        </p:spPr>
      </p:pic>
      <p:pic>
        <p:nvPicPr>
          <p:cNvPr id="12" name="Picture 11" descr="Screen shot 2010-11-29 at 11.16.5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743" y="300037"/>
            <a:ext cx="1911350" cy="3429000"/>
          </a:xfrm>
          <a:prstGeom prst="rect">
            <a:avLst/>
          </a:prstGeom>
        </p:spPr>
      </p:pic>
      <p:pic>
        <p:nvPicPr>
          <p:cNvPr id="13" name="Picture 12" descr="Screen shot 2010-11-29 at 11.16.5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343" y="166687"/>
            <a:ext cx="1986257" cy="4718088"/>
          </a:xfrm>
          <a:prstGeom prst="rect">
            <a:avLst/>
          </a:prstGeom>
        </p:spPr>
      </p:pic>
      <p:pic>
        <p:nvPicPr>
          <p:cNvPr id="14" name="Picture 13" descr="Screen shot 2010-11-29 at 11.18.0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43" y="2291887"/>
            <a:ext cx="5619750" cy="2642063"/>
          </a:xfrm>
          <a:prstGeom prst="rect">
            <a:avLst/>
          </a:prstGeom>
        </p:spPr>
      </p:pic>
      <p:pic>
        <p:nvPicPr>
          <p:cNvPr id="16" name="Picture 15" descr="Interface-builder-25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143" y="1479087"/>
            <a:ext cx="1625600" cy="1625600"/>
          </a:xfrm>
          <a:prstGeom prst="rect">
            <a:avLst/>
          </a:prstGeom>
        </p:spPr>
      </p:pic>
      <p:pic>
        <p:nvPicPr>
          <p:cNvPr id="17" name="Picture 16" descr="Xcode-25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5743" y="1479087"/>
            <a:ext cx="1625600" cy="1625600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43422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43422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" y="1864122"/>
            <a:ext cx="618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otham-Book"/>
                <a:cs typeface="Gotham-Book"/>
              </a:rPr>
              <a:t>LUKEW Ideation </a:t>
            </a:r>
            <a:r>
              <a:rPr lang="en-US" sz="2400" dirty="0" smtClean="0">
                <a:latin typeface="Gotham-Book"/>
                <a:cs typeface="Gotham-Book"/>
              </a:rPr>
              <a:t>+ Design</a:t>
            </a:r>
            <a:endParaRPr lang="en-US" sz="2400" dirty="0">
              <a:latin typeface="Gotham-Book"/>
              <a:cs typeface="Gotham-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" y="1352550"/>
            <a:ext cx="763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Gotham-Book"/>
                <a:cs typeface="Gotham-Book"/>
              </a:rPr>
              <a:t>MobileHIG</a:t>
            </a:r>
            <a:endParaRPr lang="en-US" sz="2400" dirty="0">
              <a:latin typeface="Gotham-Book"/>
              <a:cs typeface="Gotham-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" y="2375694"/>
            <a:ext cx="618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Gotham-Book"/>
                <a:cs typeface="Gotham-Book"/>
              </a:rPr>
              <a:t>Tapfancy</a:t>
            </a:r>
            <a:endParaRPr lang="en-US" sz="2400" dirty="0">
              <a:latin typeface="Gotham-Book"/>
              <a:cs typeface="Gotham-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901243"/>
            <a:ext cx="618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Gotham-Book"/>
                <a:cs typeface="Gotham-Book"/>
              </a:rPr>
              <a:t>mobile.yahoo.com</a:t>
            </a:r>
            <a:r>
              <a:rPr lang="en-US" sz="2400" dirty="0" smtClean="0">
                <a:latin typeface="Gotham-Book"/>
                <a:cs typeface="Gotham-Book"/>
              </a:rPr>
              <a:t>/iPhone</a:t>
            </a:r>
            <a:endParaRPr lang="en-US" sz="2400" dirty="0">
              <a:latin typeface="Gotham-Book"/>
              <a:cs typeface="Gotham-Boo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References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90900" y="3486150"/>
            <a:ext cx="236220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Thanks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Gotham-Bold"/>
              <a:ea typeface="+mj-ea"/>
              <a:cs typeface="Gotham-Bold"/>
            </a:endParaRPr>
          </a:p>
        </p:txBody>
      </p:sp>
      <p:pic>
        <p:nvPicPr>
          <p:cNvPr id="13" name="Picture 12" descr="Beer_g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5735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4500"/>
          <a:stretch>
            <a:fillRect/>
          </a:stretch>
        </p:blipFill>
        <p:spPr>
          <a:xfrm>
            <a:off x="612648" y="1115569"/>
            <a:ext cx="2032000" cy="2910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4500"/>
          <a:stretch>
            <a:fillRect/>
          </a:stretch>
        </p:blipFill>
        <p:spPr>
          <a:xfrm>
            <a:off x="3543300" y="1115568"/>
            <a:ext cx="2032000" cy="2910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4500"/>
          <a:stretch>
            <a:fillRect/>
          </a:stretch>
        </p:blipFill>
        <p:spPr>
          <a:xfrm>
            <a:off x="6473952" y="1115568"/>
            <a:ext cx="2032000" cy="2910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10832" y="4169664"/>
            <a:ext cx="11582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Gotham-Bold"/>
                <a:cs typeface="Gotham-Bold"/>
              </a:rPr>
              <a:t>Convert</a:t>
            </a:r>
            <a:endParaRPr lang="en-US" sz="1500" dirty="0">
              <a:latin typeface="Gotham-Bold"/>
              <a:cs typeface="Gotham-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3876" y="4169664"/>
            <a:ext cx="14508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Gotham-Bold"/>
                <a:cs typeface="Gotham-Bold"/>
              </a:rPr>
              <a:t>Powerybase</a:t>
            </a:r>
            <a:endParaRPr lang="en-US" sz="1500" dirty="0">
              <a:latin typeface="Gotham-Bold"/>
              <a:cs typeface="Gotham-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928" y="4169664"/>
            <a:ext cx="1615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Gotham-Bold"/>
                <a:cs typeface="Gotham-Bold"/>
              </a:rPr>
              <a:t>Guidedways</a:t>
            </a:r>
            <a:endParaRPr lang="en-US" sz="1500" dirty="0">
              <a:latin typeface="Gotham-Bold"/>
              <a:cs typeface="Gotham-Bold"/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24" y="1115568"/>
            <a:ext cx="2032000" cy="2920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004" y="1115569"/>
            <a:ext cx="2120900" cy="304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952" y="1115568"/>
            <a:ext cx="2120900" cy="304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524" y="4169664"/>
            <a:ext cx="1981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Gotham-Bold"/>
                <a:cs typeface="Gotham-Bold"/>
              </a:rPr>
              <a:t>Yahoo! Finance</a:t>
            </a:r>
            <a:endParaRPr lang="en-US" sz="1500" dirty="0">
              <a:latin typeface="Gotham-Bold"/>
              <a:cs typeface="Gotham-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3876" y="4169664"/>
            <a:ext cx="14508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Gotham-Bold"/>
                <a:cs typeface="Gotham-Bold"/>
              </a:rPr>
              <a:t>Yahoo! Deals</a:t>
            </a:r>
            <a:endParaRPr lang="en-US" sz="1500" dirty="0">
              <a:latin typeface="Gotham-Bold"/>
              <a:cs typeface="Gotham-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3952" y="4169664"/>
            <a:ext cx="2120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Gotham-Bold"/>
                <a:cs typeface="Gotham-Bold"/>
              </a:rPr>
              <a:t>Yahoo! Messenger</a:t>
            </a:r>
            <a:endParaRPr lang="en-US" sz="1500" dirty="0">
              <a:latin typeface="Gotham-Bold"/>
              <a:cs typeface="Gotham-Bold"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" y="1864122"/>
            <a:ext cx="618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otham-Book"/>
                <a:cs typeface="Gotham-Book"/>
              </a:rPr>
              <a:t>Design </a:t>
            </a:r>
            <a:r>
              <a:rPr lang="en-US" sz="2400" dirty="0" smtClean="0">
                <a:latin typeface="Gotham-Book"/>
                <a:cs typeface="Gotham-Book"/>
              </a:rPr>
              <a:t>for iPhone</a:t>
            </a:r>
            <a:endParaRPr lang="en-US" sz="2400" dirty="0">
              <a:latin typeface="Gotham-Book"/>
              <a:cs typeface="Gotham-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" y="1352550"/>
            <a:ext cx="763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otham-Book"/>
                <a:cs typeface="Gotham-Book"/>
              </a:rPr>
              <a:t>Know your Application Type</a:t>
            </a:r>
            <a:endParaRPr lang="en-US" sz="2400" dirty="0">
              <a:latin typeface="Gotham-Book"/>
              <a:cs typeface="Gotham-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" y="2375694"/>
            <a:ext cx="618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otham-Book"/>
                <a:cs typeface="Gotham-Book"/>
              </a:rPr>
              <a:t>Development Environment </a:t>
            </a:r>
            <a:endParaRPr lang="en-US" sz="2400" dirty="0">
              <a:latin typeface="Gotham-Book"/>
              <a:cs typeface="Gotham-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901243"/>
            <a:ext cx="618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otham-Book"/>
                <a:cs typeface="Gotham-Book"/>
              </a:rPr>
              <a:t>Interface Builder</a:t>
            </a:r>
            <a:endParaRPr lang="en-US" sz="2400" dirty="0">
              <a:latin typeface="Gotham-Book"/>
              <a:cs typeface="Gotham-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100000">
              <a:srgbClr val="2F2F1E"/>
            </a:gs>
          </a:gsLst>
          <a:lin ang="13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Know </a:t>
            </a:r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our </a:t>
            </a:r>
            <a:r>
              <a:rPr lang="en-US" sz="2600" noProof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otham-Bold"/>
                <a:ea typeface="+mj-ea"/>
                <a:cs typeface="Gotham-Bold"/>
              </a:rPr>
              <a:t>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4019550"/>
            <a:ext cx="203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Gotham-Bold"/>
                <a:cs typeface="Gotham-Bold"/>
              </a:rPr>
              <a:t>Productivity</a:t>
            </a:r>
            <a:r>
              <a:rPr lang="en-US" sz="1500" dirty="0" smtClean="0">
                <a:latin typeface="Gotham-Book"/>
                <a:cs typeface="Gotham-Book"/>
              </a:rPr>
              <a:t> </a:t>
            </a:r>
            <a:r>
              <a:rPr lang="en-US" sz="1500" dirty="0" smtClean="0">
                <a:solidFill>
                  <a:srgbClr val="3F3F29"/>
                </a:solidFill>
                <a:latin typeface="Gotham-Book"/>
                <a:cs typeface="Gotham-Book"/>
              </a:rPr>
              <a:t>Applications</a:t>
            </a:r>
            <a:endParaRPr lang="en-US" sz="1500" dirty="0">
              <a:solidFill>
                <a:srgbClr val="3F3F29"/>
              </a:solidFill>
              <a:latin typeface="Gotham-Book"/>
              <a:cs typeface="Gotham-Boo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4500"/>
          <a:stretch>
            <a:fillRect/>
          </a:stretch>
        </p:blipFill>
        <p:spPr>
          <a:xfrm>
            <a:off x="3124200" y="971550"/>
            <a:ext cx="2060448" cy="2951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4500"/>
          <a:stretch>
            <a:fillRect/>
          </a:stretch>
        </p:blipFill>
        <p:spPr>
          <a:xfrm>
            <a:off x="612648" y="1012299"/>
            <a:ext cx="2032000" cy="2910843"/>
          </a:xfrm>
          <a:prstGeom prst="rect">
            <a:avLst/>
          </a:prstGeom>
        </p:spPr>
      </p:pic>
      <p:pic>
        <p:nvPicPr>
          <p:cNvPr id="10" name="Picture 9" descr="IMG_003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70600" y="1383142"/>
            <a:ext cx="2032000" cy="3048000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83700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83700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0600" y="4019550"/>
            <a:ext cx="203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Gotham-Bold"/>
                <a:cs typeface="Gotham-Bold"/>
              </a:rPr>
              <a:t>Immersive</a:t>
            </a:r>
            <a:r>
              <a:rPr lang="en-US" sz="1500" dirty="0" smtClean="0">
                <a:latin typeface="Gotham-Book"/>
                <a:cs typeface="Gotham-Book"/>
              </a:rPr>
              <a:t> </a:t>
            </a:r>
            <a:r>
              <a:rPr lang="en-US" sz="1500" dirty="0" smtClean="0">
                <a:solidFill>
                  <a:srgbClr val="3F3F29"/>
                </a:solidFill>
                <a:latin typeface="Gotham-Book"/>
                <a:cs typeface="Gotham-Book"/>
              </a:rPr>
              <a:t>Applications</a:t>
            </a:r>
            <a:endParaRPr lang="en-US" sz="1500" dirty="0">
              <a:solidFill>
                <a:srgbClr val="3F3F29"/>
              </a:solidFill>
              <a:latin typeface="Gotham-Book"/>
              <a:cs typeface="Gotham-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4019550"/>
            <a:ext cx="1876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Gotham-Bold"/>
                <a:cs typeface="Gotham-Bold"/>
              </a:rPr>
              <a:t>Utility</a:t>
            </a:r>
            <a:r>
              <a:rPr lang="en-US" sz="1500" dirty="0" smtClean="0">
                <a:latin typeface="Gotham-Book"/>
                <a:cs typeface="Gotham-Book"/>
              </a:rPr>
              <a:t> </a:t>
            </a:r>
            <a:r>
              <a:rPr lang="en-US" sz="1500" dirty="0" smtClean="0">
                <a:solidFill>
                  <a:srgbClr val="3F3F29"/>
                </a:solidFill>
                <a:latin typeface="Gotham-Book"/>
                <a:cs typeface="Gotham-Book"/>
              </a:rPr>
              <a:t>Applications</a:t>
            </a:r>
            <a:endParaRPr lang="en-US" sz="1500" dirty="0">
              <a:solidFill>
                <a:srgbClr val="3F3F29"/>
              </a:solidFill>
              <a:latin typeface="Gotham-Book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100000">
              <a:srgbClr val="2F2F1E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Productivity Application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135255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Organize and</a:t>
            </a:r>
            <a:r>
              <a:rPr lang="en-US" dirty="0" smtClean="0">
                <a:latin typeface="Gotham-Book"/>
                <a:cs typeface="Gotham-Book"/>
              </a:rPr>
              <a:t> manipulate </a:t>
            </a:r>
            <a:r>
              <a:rPr lang="en-US" dirty="0" smtClean="0">
                <a:latin typeface="Gotham-Book"/>
                <a:cs typeface="Gotham-Book"/>
              </a:rPr>
              <a:t>information</a:t>
            </a:r>
            <a:endParaRPr lang="en-US" b="1" dirty="0" smtClean="0">
              <a:latin typeface="Gotham-Book"/>
              <a:cs typeface="Gotham-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1980684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User experience is focus on task.</a:t>
            </a:r>
            <a:r>
              <a:rPr lang="en-US" dirty="0" smtClean="0">
                <a:latin typeface="Gotham-Book"/>
                <a:cs typeface="Gotham-Book"/>
              </a:rPr>
              <a:t> </a:t>
            </a:r>
          </a:p>
          <a:p>
            <a:r>
              <a:rPr lang="en-US" dirty="0" smtClean="0">
                <a:latin typeface="Gotham-Book"/>
                <a:cs typeface="Gotham-Book"/>
              </a:rPr>
              <a:t>Help user to </a:t>
            </a:r>
            <a:r>
              <a:rPr lang="en-US" dirty="0" smtClean="0">
                <a:latin typeface="Gotham-Book"/>
                <a:cs typeface="Gotham-Book"/>
              </a:rPr>
              <a:t>quickly </a:t>
            </a:r>
            <a:r>
              <a:rPr lang="en-US" dirty="0" smtClean="0">
                <a:latin typeface="Gotham-Book"/>
                <a:cs typeface="Gotham-Book"/>
              </a:rPr>
              <a:t>find what</a:t>
            </a:r>
            <a:r>
              <a:rPr lang="en-US" dirty="0" smtClean="0">
                <a:latin typeface="Gotham-Book"/>
                <a:cs typeface="Gotham-Book"/>
              </a:rPr>
              <a:t> is </a:t>
            </a:r>
            <a:r>
              <a:rPr lang="en-US" dirty="0" smtClean="0">
                <a:latin typeface="Gotham-Book"/>
                <a:cs typeface="Gotham-Book"/>
              </a:rPr>
              <a:t>needed, perform necessary 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9400" y="3162816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otham-Book"/>
                <a:cs typeface="Gotham-Book"/>
              </a:rPr>
              <a:t>Tend to organize information</a:t>
            </a:r>
            <a:r>
              <a:rPr lang="en-US" b="1" dirty="0" smtClean="0">
                <a:latin typeface="Gotham-Book"/>
                <a:cs typeface="Gotham-Book"/>
              </a:rPr>
              <a:t> hierarchically</a:t>
            </a:r>
            <a:endParaRPr lang="en-US" b="1" dirty="0" smtClean="0">
              <a:latin typeface="Gotham-Book"/>
              <a:cs typeface="Gotham-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379095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otham-Book"/>
                <a:cs typeface="Gotham-Book"/>
              </a:rPr>
              <a:t>High usage of native elements and interactions</a:t>
            </a:r>
          </a:p>
        </p:txBody>
      </p:sp>
      <p:pic>
        <p:nvPicPr>
          <p:cNvPr id="15" name="Picture 14" descr="IMG_00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352550"/>
            <a:ext cx="2032000" cy="3048000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83700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83700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100000">
              <a:srgbClr val="2F2F1E"/>
            </a:gs>
          </a:gsLst>
          <a:lin ang="14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5760" y="274320"/>
            <a:ext cx="702564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Gotham-Bold"/>
                <a:ea typeface="+mj-ea"/>
                <a:cs typeface="Gotham-Bold"/>
              </a:rPr>
              <a:t>Utility Application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135255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Visually</a:t>
            </a:r>
            <a:r>
              <a:rPr lang="en-US" sz="1600" dirty="0" smtClean="0">
                <a:latin typeface="Gotham-Book"/>
                <a:cs typeface="Gotham-Book"/>
              </a:rPr>
              <a:t> </a:t>
            </a:r>
            <a:r>
              <a:rPr lang="en-US" dirty="0" smtClean="0">
                <a:latin typeface="Gotham-Book"/>
                <a:cs typeface="Gotham-Book"/>
              </a:rPr>
              <a:t>a</a:t>
            </a:r>
            <a:r>
              <a:rPr lang="en-US" dirty="0" smtClean="0">
                <a:latin typeface="Gotham-Book"/>
                <a:cs typeface="Gotham-Book"/>
              </a:rPr>
              <a:t>ttractive</a:t>
            </a:r>
            <a:endParaRPr lang="en-US" dirty="0" smtClean="0">
              <a:latin typeface="Gotham-Book"/>
              <a:cs typeface="Gotham-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193286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Minimum</a:t>
            </a:r>
            <a:r>
              <a:rPr lang="en-US" dirty="0" smtClean="0">
                <a:latin typeface="Gotham-Book"/>
                <a:cs typeface="Gotham-Book"/>
              </a:rPr>
              <a:t> user </a:t>
            </a:r>
            <a:r>
              <a:rPr lang="en-US" dirty="0" smtClean="0">
                <a:latin typeface="Gotham-Book"/>
                <a:cs typeface="Gotham-Book"/>
              </a:rPr>
              <a:t>i</a:t>
            </a:r>
            <a:r>
              <a:rPr lang="en-US" dirty="0" smtClean="0">
                <a:latin typeface="Gotham-Book"/>
                <a:cs typeface="Gotham-Book"/>
              </a:rPr>
              <a:t>nput</a:t>
            </a:r>
            <a:endParaRPr lang="en-US" dirty="0" smtClean="0">
              <a:latin typeface="Gotham-Book"/>
              <a:cs typeface="Gotham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251317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Quick</a:t>
            </a:r>
            <a:r>
              <a:rPr lang="en-US" dirty="0" smtClean="0">
                <a:latin typeface="Gotham-Book"/>
                <a:cs typeface="Gotham-Book"/>
              </a:rPr>
              <a:t> summary </a:t>
            </a:r>
            <a:r>
              <a:rPr lang="en-US" dirty="0" smtClean="0">
                <a:latin typeface="Gotham-Book"/>
                <a:cs typeface="Gotham-Book"/>
              </a:rPr>
              <a:t>of</a:t>
            </a:r>
            <a:r>
              <a:rPr lang="en-US" dirty="0" smtClean="0">
                <a:latin typeface="Gotham-Book"/>
                <a:cs typeface="Gotham-Book"/>
              </a:rPr>
              <a:t> information</a:t>
            </a:r>
            <a:endParaRPr lang="en-US" dirty="0" smtClean="0">
              <a:latin typeface="Gotham-Book"/>
              <a:cs typeface="Gotham-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309348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-Book"/>
                <a:cs typeface="Gotham-Book"/>
              </a:rPr>
              <a:t>Filters to sort information</a:t>
            </a:r>
          </a:p>
        </p:txBody>
      </p:sp>
      <p:pic>
        <p:nvPicPr>
          <p:cNvPr id="15" name="Picture 14" descr="IMG_00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352550"/>
            <a:ext cx="2032000" cy="3048000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76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856DF-C1AD-0441-8EDD-B0B6379D17B5}" type="datetime2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83700"/>
                </a:solidFill>
                <a:effectLst/>
                <a:uLnTx/>
                <a:uFillTx/>
                <a:latin typeface="Gotham-Book"/>
                <a:ea typeface="+mn-ea"/>
                <a:cs typeface="Gotham-Book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January 22, 2011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83700"/>
              </a:solidFill>
              <a:effectLst/>
              <a:uLnTx/>
              <a:uFillTx/>
              <a:latin typeface="Gotham-Book"/>
              <a:ea typeface="+mn-ea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4651</TotalTime>
  <Words>737</Words>
  <Application>Microsoft Macintosh PowerPoint</Application>
  <PresentationFormat>On-screen Show (16:9)</PresentationFormat>
  <Paragraphs>168</Paragraphs>
  <Slides>38</Slides>
  <Notes>5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Yahoo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Photos/ Slideshows/ Albums</dc:title>
  <dc:creator>Yahoo</dc:creator>
  <cp:lastModifiedBy>Harshad Kulkarni</cp:lastModifiedBy>
  <cp:revision>826</cp:revision>
  <dcterms:created xsi:type="dcterms:W3CDTF">2011-01-22T04:13:27Z</dcterms:created>
  <dcterms:modified xsi:type="dcterms:W3CDTF">2011-01-22T06:26:51Z</dcterms:modified>
</cp:coreProperties>
</file>